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7" r:id="rId4"/>
    <p:sldId id="259" r:id="rId5"/>
    <p:sldId id="258" r:id="rId6"/>
    <p:sldId id="260" r:id="rId7"/>
    <p:sldId id="261" r:id="rId8"/>
    <p:sldId id="262" r:id="rId9"/>
    <p:sldId id="266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389B5B4E-2823-45B3-8533-52C720A203A4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90F68-319D-442B-90A8-71A2A0715B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B5B4E-2823-45B3-8533-52C720A203A4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90F68-319D-442B-90A8-71A2A0715B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B5B4E-2823-45B3-8533-52C720A203A4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90F68-319D-442B-90A8-71A2A0715B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B5B4E-2823-45B3-8533-52C720A203A4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90F68-319D-442B-90A8-71A2A0715B9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B5B4E-2823-45B3-8533-52C720A203A4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90F68-319D-442B-90A8-71A2A0715B9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B5B4E-2823-45B3-8533-52C720A203A4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90F68-319D-442B-90A8-71A2A0715B9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B5B4E-2823-45B3-8533-52C720A203A4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90F68-319D-442B-90A8-71A2A0715B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B5B4E-2823-45B3-8533-52C720A203A4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90F68-319D-442B-90A8-71A2A0715B9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B5B4E-2823-45B3-8533-52C720A203A4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90F68-319D-442B-90A8-71A2A0715B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B5B4E-2823-45B3-8533-52C720A203A4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90F68-319D-442B-90A8-71A2A0715B9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B5B4E-2823-45B3-8533-52C720A203A4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90F68-319D-442B-90A8-71A2A0715B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89B5B4E-2823-45B3-8533-52C720A203A4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190F68-319D-442B-90A8-71A2A0715B9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/url?sa=i&amp;rct=j&amp;q=&amp;esrc=s&amp;frm=1&amp;source=images&amp;cd=&amp;cad=rja&amp;docid=Nz3QrzqoMnHuSM&amp;tbnid=cKpar9-fn3xr5M:&amp;ved=0CAUQjRw&amp;url=http://www.poets.org/eapoe/&amp;ei=-EZVUsyQH7b94AOvoICADw&amp;bvm=bv.53760139,d.dmg&amp;psig=AFQjCNEptoAddTYefOcKC97huB2s5W1Qrg&amp;ust=1381406834460902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/url?sa=i&amp;rct=j&amp;q=&amp;esrc=s&amp;frm=1&amp;source=images&amp;cd=&amp;cad=rja&amp;docid=Nz3QrzqoMnHuSM&amp;tbnid=cKpar9-fn3xr5M:&amp;ved=0CAUQjRw&amp;url=http://www.poets.org/eapoe/&amp;ei=-EZVUsyQH7b94AOvoICADw&amp;bvm=bv.53760139,d.dmg&amp;psig=AFQjCNEptoAddTYefOcKC97huB2s5W1Qrg&amp;ust=1381406834460902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133600"/>
            <a:ext cx="6400800" cy="1295400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EDGAR ALLAN POE</a:t>
            </a:r>
            <a:endParaRPr lang="en-US" sz="5400" b="1" dirty="0"/>
          </a:p>
        </p:txBody>
      </p:sp>
      <p:pic>
        <p:nvPicPr>
          <p:cNvPr id="1026" name="Picture 2" descr="http://www.poets.org/images/authors/130_eapo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359727"/>
            <a:ext cx="1733550" cy="231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34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Famous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981200"/>
            <a:ext cx="6400800" cy="3048001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“The Raven”</a:t>
            </a:r>
          </a:p>
          <a:p>
            <a:r>
              <a:rPr lang="en-US" sz="2400" b="1" dirty="0" smtClean="0"/>
              <a:t>A poem about a raven (a bird) who drives a man insane through constantly reminding him of a his ex-lover, Lenore.</a:t>
            </a:r>
          </a:p>
          <a:p>
            <a:r>
              <a:rPr lang="en-US" sz="2400" b="1" dirty="0" smtClean="0"/>
              <a:t>One of the most famous poems ever written!</a:t>
            </a:r>
          </a:p>
          <a:p>
            <a:r>
              <a:rPr lang="en-US" sz="2400" b="1" dirty="0" smtClean="0"/>
              <a:t>“Nevermore”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52732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Famous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“The Fall of the House of Usher”</a:t>
            </a:r>
          </a:p>
          <a:p>
            <a:r>
              <a:rPr lang="en-US" sz="2800" b="1" dirty="0" smtClean="0"/>
              <a:t>“The Masque of the Red Death”       </a:t>
            </a:r>
          </a:p>
          <a:p>
            <a:pPr indent="0">
              <a:buNone/>
            </a:pPr>
            <a:r>
              <a:rPr lang="en-US" sz="2800" b="1" dirty="0"/>
              <a:t> </a:t>
            </a:r>
            <a:r>
              <a:rPr lang="en-US" sz="2800" b="1" dirty="0" smtClean="0"/>
              <a:t>         -      mask versus masque</a:t>
            </a:r>
          </a:p>
          <a:p>
            <a:r>
              <a:rPr lang="en-US" sz="2800" b="1" dirty="0" smtClean="0"/>
              <a:t>“The Cask of Amontillado”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91710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One of the only photos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http://www.poets.org/images/authors/130_eapo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905000"/>
            <a:ext cx="302895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08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EDGAR ALLAN POE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8600" b="1" dirty="0" smtClean="0"/>
              <a:t>1809-1849: </a:t>
            </a:r>
            <a:r>
              <a:rPr lang="en-US" sz="8600" b="1" dirty="0" smtClean="0"/>
              <a:t>Only lived 40 years</a:t>
            </a:r>
          </a:p>
          <a:p>
            <a:r>
              <a:rPr lang="en-US" sz="8600" b="1" dirty="0" smtClean="0"/>
              <a:t>Born in Boston Massachusetts</a:t>
            </a:r>
          </a:p>
          <a:p>
            <a:r>
              <a:rPr lang="en-US" sz="8600" b="1" dirty="0" smtClean="0"/>
              <a:t>Mother died at a young age; Father abandoned the family</a:t>
            </a:r>
          </a:p>
          <a:p>
            <a:r>
              <a:rPr lang="en-US" sz="8600" b="1" dirty="0" smtClean="0"/>
              <a:t>Taken in by a family in Virginia but never adopted</a:t>
            </a:r>
          </a:p>
          <a:p>
            <a:r>
              <a:rPr lang="en-US" sz="8600" b="1" dirty="0" smtClean="0"/>
              <a:t>Wealthy uncle left him a fortune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74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More background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057400"/>
            <a:ext cx="6400800" cy="3048001"/>
          </a:xfrm>
        </p:spPr>
        <p:txBody>
          <a:bodyPr>
            <a:noAutofit/>
          </a:bodyPr>
          <a:lstStyle/>
          <a:p>
            <a:r>
              <a:rPr lang="en-US" sz="2400" dirty="0" smtClean="0"/>
              <a:t>Married his 13-year-old cousin, Virginia </a:t>
            </a:r>
            <a:r>
              <a:rPr lang="en-US" sz="2400" dirty="0" err="1" smtClean="0"/>
              <a:t>Clemm</a:t>
            </a:r>
            <a:endParaRPr lang="en-US" sz="2400" dirty="0" smtClean="0"/>
          </a:p>
          <a:p>
            <a:r>
              <a:rPr lang="en-US" sz="2400" dirty="0" smtClean="0"/>
              <a:t>First publication was “The Raven</a:t>
            </a:r>
            <a:r>
              <a:rPr lang="en-US" sz="2400" smtClean="0"/>
              <a:t>” </a:t>
            </a:r>
            <a:r>
              <a:rPr lang="en-US" sz="2400" smtClean="0"/>
              <a:t>in 1845</a:t>
            </a:r>
            <a:endParaRPr lang="en-US" sz="2400" dirty="0" smtClean="0"/>
          </a:p>
          <a:p>
            <a:r>
              <a:rPr lang="en-US" sz="2400" dirty="0" smtClean="0"/>
              <a:t>Wife </a:t>
            </a:r>
            <a:r>
              <a:rPr lang="en-US" sz="2400" dirty="0" smtClean="0"/>
              <a:t>died in 1847 </a:t>
            </a:r>
            <a:r>
              <a:rPr lang="en-US" sz="2400" dirty="0" smtClean="0"/>
              <a:t>from</a:t>
            </a:r>
            <a:r>
              <a:rPr lang="en-US" sz="2400" dirty="0" smtClean="0"/>
              <a:t> </a:t>
            </a:r>
            <a:r>
              <a:rPr lang="en-US" sz="2400" dirty="0" smtClean="0"/>
              <a:t>tuberculosis</a:t>
            </a:r>
          </a:p>
          <a:p>
            <a:r>
              <a:rPr lang="en-US" sz="2400" dirty="0" smtClean="0"/>
              <a:t>Poe died in </a:t>
            </a:r>
            <a:r>
              <a:rPr lang="en-US" sz="2400" dirty="0" smtClean="0"/>
              <a:t>1849 </a:t>
            </a:r>
            <a:r>
              <a:rPr lang="en-US" sz="2400" dirty="0" smtClean="0"/>
              <a:t>from his lifestyle; he often drank way too much and would binge on alcohol for days.</a:t>
            </a:r>
          </a:p>
          <a:p>
            <a:r>
              <a:rPr lang="en-US" sz="2400" dirty="0" smtClean="0"/>
              <a:t>Extreme Gambler – In crazy debt!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1222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Famous for…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/>
              <a:t>Creating tales of mystery</a:t>
            </a:r>
          </a:p>
          <a:p>
            <a:r>
              <a:rPr lang="en-US" sz="2400" b="1" dirty="0" smtClean="0"/>
              <a:t>Inventing the detective story</a:t>
            </a:r>
          </a:p>
          <a:p>
            <a:r>
              <a:rPr lang="en-US" sz="2400" b="1" dirty="0" smtClean="0"/>
              <a:t>Creating unreliable narrators (narrators who lie and deceive)</a:t>
            </a:r>
          </a:p>
          <a:p>
            <a:r>
              <a:rPr lang="en-US" sz="2400" b="1" dirty="0" smtClean="0"/>
              <a:t>Both short stories and poetry</a:t>
            </a:r>
          </a:p>
        </p:txBody>
      </p:sp>
    </p:spTree>
    <p:extLst>
      <p:ext uri="{BB962C8B-B14F-4D97-AF65-F5344CB8AC3E}">
        <p14:creationId xmlns:p14="http://schemas.microsoft.com/office/powerpoint/2010/main" val="424799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periods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000" b="1" dirty="0" smtClean="0"/>
              <a:t>A time of diseases and early death in America</a:t>
            </a:r>
          </a:p>
          <a:p>
            <a:r>
              <a:rPr lang="en-US" sz="2000" b="1" dirty="0" smtClean="0"/>
              <a:t>Tuberculosis (TB): Disease spread through the air that affects your lungs.  Kills more than 50% of people if not treated.</a:t>
            </a:r>
          </a:p>
          <a:p>
            <a:r>
              <a:rPr lang="en-US" sz="2000" b="1" dirty="0" smtClean="0"/>
              <a:t>Fever, chills, sweats, loss of appetite, weight loss, fatigue</a:t>
            </a:r>
          </a:p>
          <a:p>
            <a:r>
              <a:rPr lang="en-US" sz="2000" b="1" dirty="0" smtClean="0"/>
              <a:t>Masque of the Red Death = A country with TB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63240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Gothic literature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u="sng" dirty="0" smtClean="0"/>
              <a:t>Setting- Considered a character</a:t>
            </a:r>
          </a:p>
          <a:p>
            <a:r>
              <a:rPr lang="en-US" sz="2400" dirty="0" smtClean="0"/>
              <a:t>Castles, large old buildings, abandoned places</a:t>
            </a:r>
          </a:p>
          <a:p>
            <a:r>
              <a:rPr lang="en-US" sz="2400" dirty="0" smtClean="0"/>
              <a:t>Gloomy, scary places with secrets of their own</a:t>
            </a:r>
          </a:p>
          <a:p>
            <a:r>
              <a:rPr lang="en-US" sz="2400" dirty="0" smtClean="0"/>
              <a:t>Author describes the setting with great detail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92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Gothic literature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981200"/>
            <a:ext cx="6400800" cy="3505201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Clowns/Jesters- Break the tension, add humor (comic relief)</a:t>
            </a:r>
          </a:p>
          <a:p>
            <a:r>
              <a:rPr lang="en-US" sz="2000" b="1" dirty="0" smtClean="0"/>
              <a:t>Protagonists: Often evil, lonely, angry</a:t>
            </a:r>
          </a:p>
          <a:p>
            <a:r>
              <a:rPr lang="en-US" sz="2000" b="1" dirty="0" smtClean="0"/>
              <a:t>Characters usually cut off from outside world</a:t>
            </a:r>
          </a:p>
          <a:p>
            <a:r>
              <a:rPr lang="en-US" sz="2000" b="1" dirty="0" smtClean="0"/>
              <a:t>Lots of foreshadowing!</a:t>
            </a:r>
          </a:p>
          <a:p>
            <a:r>
              <a:rPr lang="en-US" sz="2000" b="1" dirty="0" smtClean="0"/>
              <a:t>Decay and Decline: The situation becomes worse.  The future becomes bleaker and more full of doom as the story goes on!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94696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PSYCHOLOGY OF GOTHIC LIT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09800"/>
            <a:ext cx="6400800" cy="3048001"/>
          </a:xfrm>
        </p:spPr>
        <p:txBody>
          <a:bodyPr>
            <a:noAutofit/>
          </a:bodyPr>
          <a:lstStyle/>
          <a:p>
            <a:r>
              <a:rPr lang="en-US" sz="2400" dirty="0" smtClean="0"/>
              <a:t>Victim and Victimizer </a:t>
            </a:r>
          </a:p>
          <a:p>
            <a:r>
              <a:rPr lang="en-US" sz="2400" dirty="0" smtClean="0"/>
              <a:t>Victim often obsessed with the victimizer:  masochistic / masochism</a:t>
            </a:r>
          </a:p>
          <a:p>
            <a:r>
              <a:rPr lang="en-US" sz="2400" dirty="0" smtClean="0"/>
              <a:t>Impenetrable walls:  physical or psychological</a:t>
            </a:r>
          </a:p>
          <a:p>
            <a:r>
              <a:rPr lang="en-US" sz="2400" dirty="0" smtClean="0"/>
              <a:t>Upward and downward movements:  both in the story and the physical setting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4771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721</TotalTime>
  <Words>382</Words>
  <Application>Microsoft Office PowerPoint</Application>
  <PresentationFormat>On-screen Show (4:3)</PresentationFormat>
  <Paragraphs>50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Couture</vt:lpstr>
      <vt:lpstr>EDGAR ALLAN POE</vt:lpstr>
      <vt:lpstr>One of the only photos</vt:lpstr>
      <vt:lpstr>EDGAR ALLAN POE</vt:lpstr>
      <vt:lpstr>More background</vt:lpstr>
      <vt:lpstr>Famous for…</vt:lpstr>
      <vt:lpstr>Time periods</vt:lpstr>
      <vt:lpstr>Gothic literature</vt:lpstr>
      <vt:lpstr>Gothic literature</vt:lpstr>
      <vt:lpstr>PSYCHOLOGY OF GOTHIC LIT</vt:lpstr>
      <vt:lpstr>Famous works</vt:lpstr>
      <vt:lpstr>Famous works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EDGAR ALLAN POE</dc:title>
  <dc:creator>Jamie Wasco</dc:creator>
  <cp:lastModifiedBy>Jamie Wasco</cp:lastModifiedBy>
  <cp:revision>8</cp:revision>
  <dcterms:created xsi:type="dcterms:W3CDTF">2013-10-09T11:46:35Z</dcterms:created>
  <dcterms:modified xsi:type="dcterms:W3CDTF">2013-10-22T13:42:31Z</dcterms:modified>
</cp:coreProperties>
</file>